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2" r:id="rId5"/>
    <p:sldId id="267" r:id="rId6"/>
    <p:sldId id="268" r:id="rId7"/>
    <p:sldId id="270" r:id="rId8"/>
    <p:sldId id="269" r:id="rId9"/>
    <p:sldId id="271" r:id="rId10"/>
    <p:sldId id="266" r:id="rId11"/>
    <p:sldId id="273" r:id="rId12"/>
    <p:sldId id="265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728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3759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8326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4540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64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5346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9292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1864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6448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820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881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D4198-2474-4B99-BD8E-3A283904D5DC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D4D61-A89F-41CA-87C8-C3A0E93BCA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7653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009162"/>
            <a:ext cx="9144000" cy="71563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ОЗНАКОМЛЕНИЕ СО СРЕДОЙ АНАЛИЗА ДАННЫХ 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KNIME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78C151D8-492F-42E8-BBF5-1B02C54D2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55404" y="263488"/>
            <a:ext cx="681191" cy="766800"/>
          </a:xfrm>
          <a:prstGeom prst="rect">
            <a:avLst/>
          </a:prstGeom>
          <a:noFill/>
        </p:spPr>
      </p:pic>
      <p:sp>
        <p:nvSpPr>
          <p:cNvPr id="6" name="TextBox 10">
            <a:extLst>
              <a:ext uri="{FF2B5EF4-FFF2-40B4-BE49-F238E27FC236}">
                <a16:creationId xmlns:a16="http://schemas.microsoft.com/office/drawing/2014/main" id="{5E02B9E7-7C40-4870-B5DE-EE812749782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057187" y="1169362"/>
            <a:ext cx="6077626" cy="18651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400" cap="all" dirty="0">
                <a:latin typeface="Times New Roman" pitchFamily="18" charset="0"/>
                <a:cs typeface="Times New Roman" pitchFamily="18" charset="0"/>
              </a:rPr>
              <a:t>МИНОБРНАУКИ РОССИИ</a:t>
            </a:r>
          </a:p>
          <a:p>
            <a:pPr algn="ctr"/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Федеральное государственное бюджетное образовательное учреждение </a:t>
            </a:r>
          </a:p>
          <a:p>
            <a:pPr algn="ctr"/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 высшего образования</a:t>
            </a:r>
          </a:p>
          <a:p>
            <a:pPr algn="ctr"/>
            <a:r>
              <a:rPr lang="ru-RU" sz="1400" b="1" dirty="0">
                <a:latin typeface="Times New Roman" pitchFamily="18" charset="0"/>
                <a:cs typeface="Times New Roman" pitchFamily="18" charset="0"/>
              </a:rPr>
              <a:t>«МИРЭА –  Российский технологический университет»</a:t>
            </a:r>
          </a:p>
          <a:p>
            <a:pPr algn="ctr"/>
            <a:r>
              <a:rPr lang="ru-RU" sz="1400" b="1" dirty="0">
                <a:latin typeface="Times New Roman" pitchFamily="18" charset="0"/>
                <a:cs typeface="Times New Roman" pitchFamily="18" charset="0"/>
              </a:rPr>
              <a:t>РТУ МИРЭА</a:t>
            </a:r>
            <a:endParaRPr lang="ru-RU" sz="1600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Институт комплексной безопасности и специального приборостроения</a:t>
            </a:r>
          </a:p>
          <a:p>
            <a:pPr algn="ctr"/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Кафедра КБ-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 «Интеллектуальные системы информационной безопасности»</a:t>
            </a:r>
          </a:p>
          <a:p>
            <a:pPr algn="ctr"/>
            <a:endParaRPr lang="ru-RU" sz="1400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Практическая работа на тему: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7290024" y="5013362"/>
            <a:ext cx="461466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ru-RU" sz="2000" dirty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 студент группы ББМО-01-21</a:t>
            </a:r>
          </a:p>
          <a:p>
            <a:pPr algn="r"/>
            <a:r>
              <a:rPr lang="ru-RU" sz="2000" dirty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Алексеев Евгений Владимирович</a:t>
            </a:r>
          </a:p>
          <a:p>
            <a:pPr algn="r"/>
            <a:r>
              <a:rPr lang="ru-RU" sz="2000" dirty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Проверила:</a:t>
            </a:r>
          </a:p>
          <a:p>
            <a:pPr algn="r"/>
            <a:r>
              <a:rPr lang="ru-RU" sz="2000" dirty="0" err="1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Латыпова</a:t>
            </a:r>
            <a:r>
              <a:rPr lang="ru-RU" sz="2000" dirty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 Ольга Валерьевна</a:t>
            </a:r>
            <a:endParaRPr lang="ru-RU" sz="2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620981" y="3724798"/>
            <a:ext cx="92437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/>
              <a:t>Дисциплина: Технологии интеллектуального анализа данных мониторинга безопасности</a:t>
            </a:r>
          </a:p>
        </p:txBody>
      </p:sp>
    </p:spTree>
    <p:extLst>
      <p:ext uri="{BB962C8B-B14F-4D97-AF65-F5344CB8AC3E}">
        <p14:creationId xmlns:p14="http://schemas.microsoft.com/office/powerpoint/2010/main" val="334260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370" y="264954"/>
            <a:ext cx="1165764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замены алгоритма на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ensemble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модель показывает схожие результаты</a:t>
            </a:r>
          </a:p>
          <a:p>
            <a:pPr algn="just">
              <a:lnSpc>
                <a:spcPct val="150000"/>
              </a:lnSpc>
            </a:pPr>
            <a:r>
              <a:rPr lang="ru-RU" sz="2400" dirty="0"/>
              <a:t>  </a:t>
            </a:r>
            <a:endParaRPr lang="en-US" sz="2400" dirty="0"/>
          </a:p>
          <a:p>
            <a:pPr marL="457200" indent="-457200" algn="just">
              <a:buAutoNum type="arabicPeriod"/>
            </a:pPr>
            <a:endParaRPr lang="ru-RU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326967" y="3402302"/>
            <a:ext cx="6219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8 –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 алгоритма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Tree Ensemble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KNIME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90456" y="6134793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  <p:pic>
        <p:nvPicPr>
          <p:cNvPr id="9" name="Рисунок 8"/>
          <p:cNvPicPr/>
          <p:nvPr/>
        </p:nvPicPr>
        <p:blipFill>
          <a:blip r:embed="rId2"/>
          <a:stretch>
            <a:fillRect/>
          </a:stretch>
        </p:blipFill>
        <p:spPr>
          <a:xfrm>
            <a:off x="3761387" y="4107526"/>
            <a:ext cx="4791075" cy="14859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962340" y="5593426"/>
            <a:ext cx="60740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9 –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работы алгоритма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Tree Ensemble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D08399F-DC41-4388-A43C-34EA5C5994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499" t="21810" r="23150" b="53791"/>
          <a:stretch/>
        </p:blipFill>
        <p:spPr bwMode="auto">
          <a:xfrm>
            <a:off x="3152764" y="1417649"/>
            <a:ext cx="5114071" cy="18344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80070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370" y="264954"/>
            <a:ext cx="11657640" cy="1949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9580" algn="just">
              <a:lnSpc>
                <a:spcPct val="150000"/>
              </a:lnSpc>
              <a:spcAft>
                <a:spcPts val="800"/>
              </a:spcAft>
            </a:pP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.По полученным результатам метод наивного Байесовского классификатора (</a:t>
            </a:r>
            <a:r>
              <a:rPr lang="ru-RU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Naive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Bayes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classifier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с выборкой 70/30 показывает лучший результат точности определения нелегитимных транзакций.</a:t>
            </a:r>
          </a:p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AutoNum type="arabicPeriod"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26967" y="3402302"/>
            <a:ext cx="70674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12 –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 алгоритма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Naive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Bayes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classifier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KNIME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90456" y="6134793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62340" y="5593426"/>
            <a:ext cx="61894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 –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работы алгоритма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Tree Ensemble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5441394-A8C0-42E1-A27C-9691536D0F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33" t="20894" r="24889" b="49696"/>
          <a:stretch/>
        </p:blipFill>
        <p:spPr bwMode="auto">
          <a:xfrm>
            <a:off x="3133675" y="1287462"/>
            <a:ext cx="5258765" cy="22229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BE54082-F25A-478E-8D1F-994E68879F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8" t="14691" r="51135" b="60551"/>
          <a:stretch/>
        </p:blipFill>
        <p:spPr bwMode="auto">
          <a:xfrm>
            <a:off x="3230030" y="3771760"/>
            <a:ext cx="4647411" cy="185231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435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4. Оценка работы </a:t>
            </a:r>
            <a:r>
              <a:rPr lang="ru-RU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Naive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Bayes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classifier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реализованного на 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python 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для выборки «70% тренировочные, 30% тестирование».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E3507D-6E34-4E3A-BE3D-8ECB6E5AC8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35" t="63648" r="44666" b="10497"/>
          <a:stretch/>
        </p:blipFill>
        <p:spPr bwMode="auto">
          <a:xfrm>
            <a:off x="5946098" y="2096344"/>
            <a:ext cx="4500037" cy="24393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4A7C95-FEB5-4FBB-88C2-0722FE891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382" y="2339269"/>
            <a:ext cx="4313234" cy="34067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ED320F-96DC-464F-B90F-13C30F77F0AE}"/>
              </a:ext>
            </a:extLst>
          </p:cNvPr>
          <p:cNvSpPr txBox="1"/>
          <p:nvPr/>
        </p:nvSpPr>
        <p:spPr>
          <a:xfrm>
            <a:off x="1439333" y="577683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14 – Фрагмент кода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14CC89-0DF1-43D6-80A9-F1DCBFF62BB4}"/>
              </a:ext>
            </a:extLst>
          </p:cNvPr>
          <p:cNvSpPr txBox="1"/>
          <p:nvPr/>
        </p:nvSpPr>
        <p:spPr>
          <a:xfrm>
            <a:off x="6609644" y="469986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15 – Результат работы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9AD78-FEBC-43C8-B2F0-F523A6D06BA5}"/>
              </a:ext>
            </a:extLst>
          </p:cNvPr>
          <p:cNvSpPr txBox="1"/>
          <p:nvPr/>
        </p:nvSpPr>
        <p:spPr>
          <a:xfrm>
            <a:off x="3176411" y="3244334"/>
            <a:ext cx="6352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D3B3DC-F548-4E02-8AF1-4988B7BE2548}"/>
              </a:ext>
            </a:extLst>
          </p:cNvPr>
          <p:cNvSpPr txBox="1"/>
          <p:nvPr/>
        </p:nvSpPr>
        <p:spPr>
          <a:xfrm>
            <a:off x="11490456" y="6134793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163598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370" y="264954"/>
            <a:ext cx="11657640" cy="504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000" algn="just">
              <a:lnSpc>
                <a:spcPct val="150000"/>
              </a:lnSpc>
              <a:buAutoNum type="arabicPeriod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open source платформе KNIME был запущен проект Fraud Detection: Model Training.</a:t>
            </a:r>
            <a:endParaRPr lang="ru-RU" sz="20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782"/>
          <a:stretch/>
        </p:blipFill>
        <p:spPr>
          <a:xfrm>
            <a:off x="1951928" y="769579"/>
            <a:ext cx="8288142" cy="38004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03242" y="4570054"/>
            <a:ext cx="5793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 – Проект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 Detection: Model Training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490456" y="613479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F7621A-1010-4A87-B4DF-BDD31AA9100F}"/>
              </a:ext>
            </a:extLst>
          </p:cNvPr>
          <p:cNvSpPr txBox="1"/>
          <p:nvPr/>
        </p:nvSpPr>
        <p:spPr>
          <a:xfrm>
            <a:off x="319789" y="5605403"/>
            <a:ext cx="110877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Значения выборки были установлены в соотношении 70% на 30%, а пороговое значение для мошеннического класса установлено на 0,3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764321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370" y="148576"/>
            <a:ext cx="1165764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выполнения алгоритма с заданными параметрами отображен на рисунке 3.</a:t>
            </a:r>
          </a:p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Заданные параметры: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пороговое значение для мошеннического класса – 0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 – 70%;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тестовая выборка – 30 %.</a:t>
            </a:r>
          </a:p>
          <a:p>
            <a:pPr algn="just">
              <a:lnSpc>
                <a:spcPct val="150000"/>
              </a:lnSpc>
            </a:pPr>
            <a:r>
              <a:rPr lang="ru-RU" sz="2400" dirty="0"/>
              <a:t>  </a:t>
            </a:r>
            <a:endParaRPr lang="en-US" sz="2400" dirty="0"/>
          </a:p>
          <a:p>
            <a:pPr marL="457200" indent="-457200" algn="just">
              <a:buAutoNum type="arabicPeriod"/>
            </a:pPr>
            <a:endParaRPr lang="ru-RU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702241" y="5584062"/>
            <a:ext cx="51671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Оценка работы случайного леса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490456" y="613479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9FF94FA-DCE2-4921-B616-81793DBF2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090"/>
          <a:stretch/>
        </p:blipFill>
        <p:spPr bwMode="auto">
          <a:xfrm>
            <a:off x="4384960" y="1960526"/>
            <a:ext cx="5940425" cy="34366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21705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370" y="148576"/>
            <a:ext cx="1165764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выполнения алгоритма с заданными параметрами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Заданные параметры: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пороговое значение для мошеннического класса – 0.3;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 – 50%;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тестовая выборка – 50 %.</a:t>
            </a:r>
          </a:p>
          <a:p>
            <a:pPr algn="just">
              <a:lnSpc>
                <a:spcPct val="150000"/>
              </a:lnSpc>
            </a:pPr>
            <a:r>
              <a:rPr lang="ru-RU" sz="2400" dirty="0"/>
              <a:t>  </a:t>
            </a:r>
            <a:endParaRPr lang="en-US" sz="2400" dirty="0"/>
          </a:p>
          <a:p>
            <a:pPr marL="457200" indent="-457200" algn="just">
              <a:buAutoNum type="arabicPeriod"/>
            </a:pPr>
            <a:endParaRPr lang="ru-RU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672917" y="5733963"/>
            <a:ext cx="50518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Оценка работы случайного леса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90456" y="613479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285D602-806D-4F84-9384-2102493A56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347"/>
          <a:stretch/>
        </p:blipFill>
        <p:spPr bwMode="auto">
          <a:xfrm>
            <a:off x="3755374" y="1810569"/>
            <a:ext cx="5940425" cy="33807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24671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370" y="148576"/>
            <a:ext cx="1165764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выполнения алгоритма с заданными параметрами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Заданные параметры: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пороговое значение для мошеннического класса – 0.3;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 – 30%;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тестовая выборка – 70 %.</a:t>
            </a:r>
          </a:p>
          <a:p>
            <a:pPr algn="just">
              <a:lnSpc>
                <a:spcPct val="150000"/>
              </a:lnSpc>
            </a:pPr>
            <a:r>
              <a:rPr lang="ru-RU" sz="2400" dirty="0"/>
              <a:t>  </a:t>
            </a:r>
            <a:endParaRPr lang="en-US" sz="2400" dirty="0"/>
          </a:p>
          <a:p>
            <a:pPr marL="457200" indent="-457200" algn="just">
              <a:buAutoNum type="arabicPeriod"/>
            </a:pPr>
            <a:endParaRPr lang="ru-RU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587317" y="5451740"/>
            <a:ext cx="50518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Оценка работы случайного леса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90456" y="613479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610CEE-2CB6-4C88-8FC4-63A0500213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584"/>
          <a:stretch/>
        </p:blipFill>
        <p:spPr bwMode="auto">
          <a:xfrm>
            <a:off x="3985224" y="1851196"/>
            <a:ext cx="5940425" cy="33254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96425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370" y="148576"/>
            <a:ext cx="1165764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выполнения алгоритма с заданными параметрами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Заданные параметры: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пороговое значение для мошеннического класса – 0.3;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 – 10%;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тестовая выборка – 90 %.</a:t>
            </a:r>
          </a:p>
          <a:p>
            <a:pPr algn="just">
              <a:lnSpc>
                <a:spcPct val="150000"/>
              </a:lnSpc>
            </a:pPr>
            <a:r>
              <a:rPr lang="ru-RU" sz="2400" dirty="0"/>
              <a:t>  </a:t>
            </a:r>
            <a:endParaRPr lang="en-US" sz="2400" dirty="0"/>
          </a:p>
          <a:p>
            <a:pPr marL="457200" indent="-457200" algn="just">
              <a:buAutoNum type="arabicPeriod"/>
            </a:pPr>
            <a:endParaRPr lang="ru-RU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672917" y="5733963"/>
            <a:ext cx="50518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5 – Оценка работы случайного леса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90456" y="613479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AF41E37-353F-4442-836C-B6F9A63F61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6" r="792" b="26374"/>
          <a:stretch/>
        </p:blipFill>
        <p:spPr bwMode="auto">
          <a:xfrm>
            <a:off x="3672917" y="2029189"/>
            <a:ext cx="5863590" cy="32893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6278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370" y="148576"/>
            <a:ext cx="1165764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выполнения алгоритма с заданными параметрами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Заданные параметры: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пороговое значение для мошеннического класса – 0.3;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 – 10%;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тестовая выборка – 90 %.</a:t>
            </a:r>
          </a:p>
          <a:p>
            <a:pPr algn="just">
              <a:lnSpc>
                <a:spcPct val="150000"/>
              </a:lnSpc>
            </a:pPr>
            <a:r>
              <a:rPr lang="ru-RU" sz="2400" dirty="0"/>
              <a:t>  </a:t>
            </a:r>
            <a:endParaRPr lang="en-US" sz="2400" dirty="0"/>
          </a:p>
          <a:p>
            <a:pPr marL="457200" indent="-457200" algn="just">
              <a:buAutoNum type="arabicPeriod"/>
            </a:pPr>
            <a:endParaRPr lang="ru-RU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243006" y="5575918"/>
            <a:ext cx="50518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Оценка работы случайного леса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90456" y="613479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AF41E37-353F-4442-836C-B6F9A63F61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6" r="792" b="26374"/>
          <a:stretch/>
        </p:blipFill>
        <p:spPr bwMode="auto">
          <a:xfrm>
            <a:off x="3672917" y="2029189"/>
            <a:ext cx="5863590" cy="32893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04727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370" y="148576"/>
            <a:ext cx="1165764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выполнения алгоритма с заданными параметрами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Заданные параметры: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пороговое значение для мошеннического класса – 0.2;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 – 70%;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тестовая выборка – 30 %.</a:t>
            </a:r>
          </a:p>
          <a:p>
            <a:pPr algn="just">
              <a:lnSpc>
                <a:spcPct val="150000"/>
              </a:lnSpc>
            </a:pPr>
            <a:r>
              <a:rPr lang="ru-RU" sz="2400" dirty="0"/>
              <a:t>  </a:t>
            </a:r>
            <a:endParaRPr lang="en-US" sz="2400" dirty="0"/>
          </a:p>
          <a:p>
            <a:pPr marL="457200" indent="-457200" algn="just">
              <a:buAutoNum type="arabicPeriod"/>
            </a:pPr>
            <a:endParaRPr lang="ru-RU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672917" y="5733963"/>
            <a:ext cx="50518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Оценка работы случайного леса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90456" y="613479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16A648E-0AB8-438B-A139-6B733CA600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" r="800" b="23200"/>
          <a:stretch/>
        </p:blipFill>
        <p:spPr bwMode="auto">
          <a:xfrm>
            <a:off x="3880157" y="1810569"/>
            <a:ext cx="5880735" cy="34315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7805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370" y="148576"/>
            <a:ext cx="1165764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выполнения алгоритма с заданными параметрами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Заданные параметры: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пороговое значение для мошеннического класса – 0.7;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 – 70%;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тестовая выборка – 30 %.</a:t>
            </a:r>
          </a:p>
          <a:p>
            <a:pPr algn="just">
              <a:lnSpc>
                <a:spcPct val="150000"/>
              </a:lnSpc>
            </a:pPr>
            <a:r>
              <a:rPr lang="ru-RU" sz="2400" dirty="0"/>
              <a:t>  </a:t>
            </a:r>
            <a:endParaRPr lang="en-US" sz="2400" dirty="0"/>
          </a:p>
          <a:p>
            <a:pPr marL="457200" indent="-457200" algn="just">
              <a:buAutoNum type="arabicPeriod"/>
            </a:pPr>
            <a:endParaRPr lang="ru-RU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672917" y="5733963"/>
            <a:ext cx="50518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Оценка работы случайного леса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90456" y="613479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EF0CF8B-123D-400E-A144-6C04812A25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" r="2172" b="24663"/>
          <a:stretch/>
        </p:blipFill>
        <p:spPr bwMode="auto">
          <a:xfrm>
            <a:off x="4208384" y="1705959"/>
            <a:ext cx="5803900" cy="33661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1569923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480</Words>
  <Application>Microsoft Macintosh PowerPoint</Application>
  <PresentationFormat>Широкоэкранный</PresentationFormat>
  <Paragraphs>90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Тема Office</vt:lpstr>
      <vt:lpstr>МИНОБРНАУКИ РОССИИ Федеральное государственное бюджетное образовательное учреждение   высшего образования «МИРЭА –  Российский технологический университет» РТУ МИРЭА Институт комплексной безопасности и специального приборостроения Кафедра КБ-4 «Интеллектуальные системы информационной безопасности»  Практическая работа на тему: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4. Оценка работы Naive Bayes classifier реализованного на python для выборки «70% тренировочные, 30% тестирование».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МИНОБРНАУКИ РОССИИ Федеральное государственное бюджетное образовательное учреждение   высшего образования «МИРЭА –  Российский технологический университет» РТУ МИРЭА Институт комплексной безопасности и специального приборостроения Кафедра КБ-4 «Интеллектуальные системы информационной безопасности»  Практическая работа на тему:</dc:title>
  <dc:creator>Дмитрий Шишкин</dc:creator>
  <cp:lastModifiedBy>Unknown user</cp:lastModifiedBy>
  <cp:revision>13</cp:revision>
  <dcterms:created xsi:type="dcterms:W3CDTF">2021-10-15T16:33:22Z</dcterms:created>
  <dcterms:modified xsi:type="dcterms:W3CDTF">2021-12-03T07:44:55Z</dcterms:modified>
</cp:coreProperties>
</file>

<file path=docProps/thumbnail.jpeg>
</file>